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630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631" r:id="rId10"/>
    <p:sldId id="268" r:id="rId11"/>
    <p:sldId id="269" r:id="rId12"/>
    <p:sldId id="270" r:id="rId13"/>
    <p:sldId id="271" r:id="rId14"/>
    <p:sldId id="658" r:id="rId15"/>
    <p:sldId id="661" r:id="rId16"/>
    <p:sldId id="633" r:id="rId17"/>
    <p:sldId id="654" r:id="rId18"/>
    <p:sldId id="632" r:id="rId19"/>
    <p:sldId id="637" r:id="rId20"/>
    <p:sldId id="659" r:id="rId21"/>
    <p:sldId id="663" r:id="rId22"/>
    <p:sldId id="636" r:id="rId23"/>
    <p:sldId id="664" r:id="rId24"/>
    <p:sldId id="653" r:id="rId25"/>
    <p:sldId id="662" r:id="rId26"/>
    <p:sldId id="657" r:id="rId27"/>
    <p:sldId id="272" r:id="rId28"/>
    <p:sldId id="655" r:id="rId29"/>
    <p:sldId id="634" r:id="rId30"/>
    <p:sldId id="273" r:id="rId31"/>
    <p:sldId id="635" r:id="rId32"/>
    <p:sldId id="656" r:id="rId33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0000"/>
  </p:normalViewPr>
  <p:slideViewPr>
    <p:cSldViewPr snapToGrid="0" snapToObjects="1" showGuides="1">
      <p:cViewPr varScale="1">
        <p:scale>
          <a:sx n="53" d="100"/>
          <a:sy n="53" d="100"/>
        </p:scale>
        <p:origin x="200" y="640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amount of pavement</a:t>
            </a:r>
          </a:p>
        </p:txBody>
      </p:sp>
    </p:spTree>
    <p:extLst>
      <p:ext uri="{BB962C8B-B14F-4D97-AF65-F5344CB8AC3E}">
        <p14:creationId xmlns:p14="http://schemas.microsoft.com/office/powerpoint/2010/main" val="200502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Climate data processing was then conducted by generating a polygon around the preliminarily cleaned occurrence data (step B) using the circles function from the R package ‘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dismo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.’ The diameter of the point buffers is equal to the mean point-to-point distance for each species. E) Finally, the polygon is buffered by a diameter of 0.25 degree. This produces an overall polygon around the points with a buffer distance of 0.25 degrees plus the mean point-to-point distance for the species.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083767" y="0"/>
            <a:ext cx="20310042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456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623844" y="635001"/>
            <a:ext cx="16476637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6045385" y="2603500"/>
            <a:ext cx="12573384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6" y="5026948"/>
            <a:ext cx="8077448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6748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1"/>
            <a:ext cx="15968621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5195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leoclim.org/" TargetMode="External"/><Relationship Id="rId2" Type="http://schemas.openxmlformats.org/officeDocument/2006/relationships/hyperlink" Target="https://pmip.lsce.ipsl.fr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worldclim.or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rism.oregonstate.ed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aynor1/long-winded-scripts/blob/master/SoilGridDownload/SoilGrids-PythonDownload.ipynb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hyperlink" Target="https://github.com/mgaynor1/long-winded-scripts/tree/master/SoilGridDownload" TargetMode="External"/><Relationship Id="rId4" Type="http://schemas.openxmlformats.org/officeDocument/2006/relationships/hyperlink" Target="https://github.com/mgaynor1/long-winded-scrip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DCA7A-ACCA-F044-84E8-575B0F464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4173"/>
          <a:stretch/>
        </p:blipFill>
        <p:spPr>
          <a:xfrm>
            <a:off x="-16286" y="0"/>
            <a:ext cx="17372834" cy="2510118"/>
          </a:xfrm>
          <a:prstGeom prst="rect">
            <a:avLst/>
          </a:prstGeom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C33C4B-F6F1-A642-83E1-7C3D71B89234}"/>
              </a:ext>
            </a:extLst>
          </p:cNvPr>
          <p:cNvSpPr txBox="1">
            <a:spLocks/>
          </p:cNvSpPr>
          <p:nvPr/>
        </p:nvSpPr>
        <p:spPr>
          <a:xfrm>
            <a:off x="1094955" y="3847631"/>
            <a:ext cx="15150353" cy="23876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Climate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BE0B-614A-E042-B001-2EE4EA766AA6}"/>
              </a:ext>
            </a:extLst>
          </p:cNvPr>
          <p:cNvSpPr txBox="1"/>
          <p:nvPr/>
        </p:nvSpPr>
        <p:spPr>
          <a:xfrm>
            <a:off x="6479468" y="5408526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DE92D-7780-BB46-B304-6B6DDF04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1" y="7706517"/>
            <a:ext cx="5177320" cy="1599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9257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il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  <p:sp>
        <p:nvSpPr>
          <p:cNvPr id="198" name="UNASM: http://daac.ornl.gov/cgi-bin/dsviewer.pl?ds_id=1242…"/>
          <p:cNvSpPr txBox="1">
            <a:spLocks noGrp="1"/>
          </p:cNvSpPr>
          <p:nvPr>
            <p:ph type="body" sz="half" idx="1"/>
          </p:nvPr>
        </p:nvSpPr>
        <p:spPr>
          <a:xfrm>
            <a:off x="276586" y="1484385"/>
            <a:ext cx="6693547" cy="93982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1180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SoilGrids2.0</a:t>
            </a: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soilgrids.org</a:t>
            </a:r>
            <a:endParaRPr lang="en-US"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Entire globe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Eight characteristics of topsoil and subsoil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 arc second resolution</a:t>
            </a:r>
            <a:endParaRPr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1180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USGS: http://</a:t>
            </a:r>
            <a:r>
              <a:rPr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websoilsurvey.sc.egov.usda.gov</a:t>
            </a: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/App/</a:t>
            </a:r>
            <a:r>
              <a:rPr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HomePage.htm</a:t>
            </a:r>
            <a:endParaRPr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73539" lvl="2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Helvetica Light"/>
              </a:rPr>
              <a:t>US only</a:t>
            </a:r>
          </a:p>
          <a:p>
            <a:pPr marL="1173539" lvl="2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Helvetica Light"/>
              </a:rPr>
              <a:t>Need to define area of interest</a:t>
            </a:r>
          </a:p>
          <a:p>
            <a:pPr marL="1173539" lvl="2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Helvetica Light"/>
              </a:rPr>
              <a:t>Big files and tough to get large areas</a:t>
            </a:r>
          </a:p>
        </p:txBody>
      </p:sp>
      <p:pic>
        <p:nvPicPr>
          <p:cNvPr id="199" name="Screen Shot 2016-10-04 at 2.15.39 PM.png" descr="Screen Shot 2016-10-04 at 2.15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689" y="5207047"/>
            <a:ext cx="9645570" cy="40492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46779-A4E7-9C4A-B0BA-49A2DD1A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79483"/>
            <a:ext cx="7224382" cy="24973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P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</p:txBody>
      </p:sp>
      <p:sp>
        <p:nvSpPr>
          <p:cNvPr id="203" name="Land use…"/>
          <p:cNvSpPr txBox="1">
            <a:spLocks noGrp="1"/>
          </p:cNvSpPr>
          <p:nvPr>
            <p:ph type="body" sz="half" idx="1"/>
          </p:nvPr>
        </p:nvSpPr>
        <p:spPr>
          <a:xfrm>
            <a:off x="361256" y="2785450"/>
            <a:ext cx="11678345" cy="215908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44452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Land use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County population projections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Housing density projections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Percent impervious surface projections</a:t>
            </a:r>
          </a:p>
        </p:txBody>
      </p:sp>
      <p:sp>
        <p:nvSpPr>
          <p:cNvPr id="204" name="http://cfpub.epa.gov/ncea/global/recordisplay.cfm?deid=257306"/>
          <p:cNvSpPr txBox="1"/>
          <p:nvPr/>
        </p:nvSpPr>
        <p:spPr>
          <a:xfrm>
            <a:off x="3998024" y="1984067"/>
            <a:ext cx="9097579" cy="54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 defTabSz="457200"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cfpub.epa.gov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ncea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/global/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recordisplay.cfm?deid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=257306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19" y="5542683"/>
            <a:ext cx="10466116" cy="3630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ther 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Other resources</a:t>
            </a:r>
          </a:p>
        </p:txBody>
      </p:sp>
      <p:sp>
        <p:nvSpPr>
          <p:cNvPr id="208" name="Paleoclimat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Paleoclimate data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NOAA (NCEI):https://</a:t>
            </a: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www.ncdc.noaa.gov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/data-access/paleoclimatology-data/datasets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PMIP: </a:t>
            </a:r>
            <a:r>
              <a:rPr sz="3600" u="sng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https://pmip.lsce.ipsl.fr/</a:t>
            </a: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694123" lvl="2" indent="-532439" defTabSz="763393">
              <a:spcBef>
                <a:spcPts val="0"/>
              </a:spcBef>
              <a:defRPr sz="3528"/>
            </a:pP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PaleoClim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sz="3600" u="sng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http://paleoclim.org/</a:t>
            </a:r>
          </a:p>
          <a:p>
            <a:pPr marL="0" lvl="1" indent="298718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Aquatic Environments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AquaMaps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: http://</a:t>
            </a: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www.aquamaps.org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/main/</a:t>
            </a: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envt_data.php</a:t>
            </a: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leaning Climat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96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 Climatic Layers</a:t>
            </a:r>
          </a:p>
        </p:txBody>
      </p:sp>
      <p:pic>
        <p:nvPicPr>
          <p:cNvPr id="211" name="ajb21161-sup-0001-appendixs1.pdf" descr="ajb21161-sup-0001-appendixs1.pdf"/>
          <p:cNvPicPr>
            <a:picLocks noChangeAspect="1"/>
          </p:cNvPicPr>
          <p:nvPr/>
        </p:nvPicPr>
        <p:blipFill>
          <a:blip r:embed="rId2"/>
          <a:srcRect l="11509" t="22670" r="11509" b="29082"/>
          <a:stretch>
            <a:fillRect/>
          </a:stretch>
        </p:blipFill>
        <p:spPr>
          <a:xfrm>
            <a:off x="4535965" y="2766275"/>
            <a:ext cx="8050483" cy="6529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eaning Climatic Layers">
            <a:extLst>
              <a:ext uri="{FF2B5EF4-FFF2-40B4-BE49-F238E27FC236}">
                <a16:creationId xmlns:a16="http://schemas.microsoft.com/office/drawing/2014/main" id="{B71891EF-BE5A-B585-4686-05B8E0C8B541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608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79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96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 Climatic Layers</a:t>
            </a:r>
          </a:p>
        </p:txBody>
      </p:sp>
      <p:pic>
        <p:nvPicPr>
          <p:cNvPr id="4" name="ajb21161-sup-0001-appendixs1.pdf" descr="ajb21161-sup-0001-appendixs1.pdf">
            <a:extLst>
              <a:ext uri="{FF2B5EF4-FFF2-40B4-BE49-F238E27FC236}">
                <a16:creationId xmlns:a16="http://schemas.microsoft.com/office/drawing/2014/main" id="{C903C4D4-9B34-A94A-3093-64FEF82D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9" t="22670" r="11509" b="29082"/>
          <a:stretch>
            <a:fillRect/>
          </a:stretch>
        </p:blipFill>
        <p:spPr>
          <a:xfrm>
            <a:off x="8670131" y="2603500"/>
            <a:ext cx="8050483" cy="652948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D8366-9642-9430-B140-CD7EF8796ED0}"/>
              </a:ext>
            </a:extLst>
          </p:cNvPr>
          <p:cNvSpPr txBox="1"/>
          <p:nvPr/>
        </p:nvSpPr>
        <p:spPr>
          <a:xfrm>
            <a:off x="364217" y="2850435"/>
            <a:ext cx="805048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742950" indent="-742950" algn="l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Calibri Light" panose="020F0302020204030204" pitchFamily="34" charset="0"/>
                <a:sym typeface="Helvetica Light"/>
              </a:rPr>
              <a:t>g</a:t>
            </a:r>
            <a:r>
              <a:rPr lang="en-US" dirty="0">
                <a:solidFill>
                  <a:schemeClr val="accent1"/>
                </a:solidFill>
                <a:cs typeface="Calibri Light" panose="020F0302020204030204" pitchFamily="34" charset="0"/>
              </a:rPr>
              <a:t>ridded abiotic data layers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Crop layers to the shared accessible area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 layers for ecological niche modeling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Create species-specific training layers</a:t>
            </a:r>
          </a:p>
          <a:p>
            <a:pPr marL="742950" indent="-742950" algn="l"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12112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eaning Climatic Layers">
            <a:extLst>
              <a:ext uri="{FF2B5EF4-FFF2-40B4-BE49-F238E27FC236}">
                <a16:creationId xmlns:a16="http://schemas.microsoft.com/office/drawing/2014/main" id="{B71891EF-BE5A-B585-4686-05B8E0C8B541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608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79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96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 Climatic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A5A4C-9567-1FFF-3873-857AFF192C39}"/>
              </a:ext>
            </a:extLst>
          </p:cNvPr>
          <p:cNvSpPr txBox="1"/>
          <p:nvPr/>
        </p:nvSpPr>
        <p:spPr>
          <a:xfrm>
            <a:off x="364217" y="2850435"/>
            <a:ext cx="805048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742950" indent="-742950" algn="l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Calibri Light" panose="020F0302020204030204" pitchFamily="34" charset="0"/>
                <a:sym typeface="Helvetica Light"/>
              </a:rPr>
              <a:t>g</a:t>
            </a:r>
            <a:r>
              <a:rPr lang="en-US" dirty="0">
                <a:solidFill>
                  <a:schemeClr val="accent1"/>
                </a:solidFill>
                <a:cs typeface="Calibri Light" panose="020F0302020204030204" pitchFamily="34" charset="0"/>
              </a:rPr>
              <a:t>ridded abiotic data layers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Crop layers to the shared accessible area</a:t>
            </a:r>
          </a:p>
          <a:p>
            <a:pPr algn="l"/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  <p:pic>
        <p:nvPicPr>
          <p:cNvPr id="4" name="ajb21161-sup-0001-appendixs1.pdf" descr="ajb21161-sup-0001-appendixs1.pdf">
            <a:extLst>
              <a:ext uri="{FF2B5EF4-FFF2-40B4-BE49-F238E27FC236}">
                <a16:creationId xmlns:a16="http://schemas.microsoft.com/office/drawing/2014/main" id="{C903C4D4-9B34-A94A-3093-64FEF82D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9" t="22670" r="11509" b="29082"/>
          <a:stretch>
            <a:fillRect/>
          </a:stretch>
        </p:blipFill>
        <p:spPr>
          <a:xfrm>
            <a:off x="8670131" y="2603500"/>
            <a:ext cx="8050483" cy="65294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FD519A-4BAE-45D7-3906-29C3CEDB21FF}"/>
              </a:ext>
            </a:extLst>
          </p:cNvPr>
          <p:cNvGrpSpPr/>
          <p:nvPr/>
        </p:nvGrpSpPr>
        <p:grpSpPr>
          <a:xfrm>
            <a:off x="9416374" y="4740965"/>
            <a:ext cx="5124574" cy="3676703"/>
            <a:chOff x="9416374" y="4740965"/>
            <a:chExt cx="5124574" cy="36767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D91F7F-9197-8731-49CA-B8ED656BF06C}"/>
                </a:ext>
              </a:extLst>
            </p:cNvPr>
            <p:cNvSpPr/>
            <p:nvPr/>
          </p:nvSpPr>
          <p:spPr>
            <a:xfrm>
              <a:off x="9433655" y="4740965"/>
              <a:ext cx="5107293" cy="3522502"/>
            </a:xfrm>
            <a:custGeom>
              <a:avLst/>
              <a:gdLst>
                <a:gd name="connsiteX0" fmla="*/ 0 w 5107293"/>
                <a:gd name="connsiteY0" fmla="*/ 2841172 h 3522502"/>
                <a:gd name="connsiteX1" fmla="*/ 715617 w 5107293"/>
                <a:gd name="connsiteY1" fmla="*/ 2369773 h 3522502"/>
                <a:gd name="connsiteX2" fmla="*/ 1277888 w 5107293"/>
                <a:gd name="connsiteY2" fmla="*/ 2017644 h 3522502"/>
                <a:gd name="connsiteX3" fmla="*/ 1414196 w 5107293"/>
                <a:gd name="connsiteY3" fmla="*/ 2159631 h 3522502"/>
                <a:gd name="connsiteX4" fmla="*/ 1896954 w 5107293"/>
                <a:gd name="connsiteY4" fmla="*/ 2034682 h 3522502"/>
                <a:gd name="connsiteX5" fmla="*/ 1948069 w 5107293"/>
                <a:gd name="connsiteY5" fmla="*/ 1989246 h 3522502"/>
                <a:gd name="connsiteX6" fmla="*/ 2067339 w 5107293"/>
                <a:gd name="connsiteY6" fmla="*/ 1813182 h 3522502"/>
                <a:gd name="connsiteX7" fmla="*/ 2533058 w 5107293"/>
                <a:gd name="connsiteY7" fmla="*/ 1444014 h 3522502"/>
                <a:gd name="connsiteX8" fmla="*/ 3242996 w 5107293"/>
                <a:gd name="connsiteY8" fmla="*/ 1006692 h 3522502"/>
                <a:gd name="connsiteX9" fmla="*/ 4049485 w 5107293"/>
                <a:gd name="connsiteY9" fmla="*/ 1046449 h 3522502"/>
                <a:gd name="connsiteX10" fmla="*/ 5107293 w 5107293"/>
                <a:gd name="connsiteY10" fmla="*/ 0 h 3522502"/>
                <a:gd name="connsiteX11" fmla="*/ 4163075 w 5107293"/>
                <a:gd name="connsiteY11" fmla="*/ 1789044 h 3522502"/>
                <a:gd name="connsiteX12" fmla="*/ 4135589 w 5107293"/>
                <a:gd name="connsiteY12" fmla="*/ 2026724 h 3522502"/>
                <a:gd name="connsiteX13" fmla="*/ 4214612 w 5107293"/>
                <a:gd name="connsiteY13" fmla="*/ 2224279 h 3522502"/>
                <a:gd name="connsiteX14" fmla="*/ 4113012 w 5107293"/>
                <a:gd name="connsiteY14" fmla="*/ 2500857 h 3522502"/>
                <a:gd name="connsiteX15" fmla="*/ 3729189 w 5107293"/>
                <a:gd name="connsiteY15" fmla="*/ 2766146 h 3522502"/>
                <a:gd name="connsiteX16" fmla="*/ 3627589 w 5107293"/>
                <a:gd name="connsiteY16" fmla="*/ 3178191 h 3522502"/>
                <a:gd name="connsiteX17" fmla="*/ 2730123 w 5107293"/>
                <a:gd name="connsiteY17" fmla="*/ 3387035 h 3522502"/>
                <a:gd name="connsiteX18" fmla="*/ 2560789 w 5107293"/>
                <a:gd name="connsiteY18" fmla="*/ 3522502 h 3522502"/>
                <a:gd name="connsiteX19" fmla="*/ 2479485 w 5107293"/>
                <a:gd name="connsiteY19" fmla="*/ 3443239 h 35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07293" h="3522502">
                  <a:moveTo>
                    <a:pt x="0" y="2841172"/>
                  </a:moveTo>
                  <a:lnTo>
                    <a:pt x="715617" y="2369773"/>
                  </a:lnTo>
                  <a:lnTo>
                    <a:pt x="1277888" y="2017644"/>
                  </a:lnTo>
                  <a:lnTo>
                    <a:pt x="1414196" y="2159631"/>
                  </a:lnTo>
                  <a:lnTo>
                    <a:pt x="1896954" y="2034682"/>
                  </a:lnTo>
                  <a:lnTo>
                    <a:pt x="1948069" y="1989246"/>
                  </a:lnTo>
                  <a:lnTo>
                    <a:pt x="2067339" y="1813182"/>
                  </a:lnTo>
                  <a:lnTo>
                    <a:pt x="2533058" y="1444014"/>
                  </a:lnTo>
                  <a:lnTo>
                    <a:pt x="3242996" y="1006692"/>
                  </a:lnTo>
                  <a:lnTo>
                    <a:pt x="4049485" y="1046449"/>
                  </a:lnTo>
                  <a:lnTo>
                    <a:pt x="5107293" y="0"/>
                  </a:lnTo>
                  <a:lnTo>
                    <a:pt x="4163075" y="1789044"/>
                  </a:lnTo>
                  <a:lnTo>
                    <a:pt x="4135589" y="2026724"/>
                  </a:lnTo>
                  <a:lnTo>
                    <a:pt x="4214612" y="2224279"/>
                  </a:lnTo>
                  <a:lnTo>
                    <a:pt x="4113012" y="2500857"/>
                  </a:lnTo>
                  <a:lnTo>
                    <a:pt x="3729189" y="2766146"/>
                  </a:lnTo>
                  <a:lnTo>
                    <a:pt x="3627589" y="3178191"/>
                  </a:lnTo>
                  <a:lnTo>
                    <a:pt x="2730123" y="3387035"/>
                  </a:lnTo>
                  <a:lnTo>
                    <a:pt x="2560789" y="3522502"/>
                  </a:lnTo>
                  <a:lnTo>
                    <a:pt x="2479485" y="3443239"/>
                  </a:lnTo>
                </a:path>
              </a:pathLst>
            </a:cu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5DA745-8573-1592-8A92-E4A49AFB82C4}"/>
                </a:ext>
              </a:extLst>
            </p:cNvPr>
            <p:cNvSpPr/>
            <p:nvPr/>
          </p:nvSpPr>
          <p:spPr>
            <a:xfrm>
              <a:off x="9416374" y="7594060"/>
              <a:ext cx="2509737" cy="823608"/>
            </a:xfrm>
            <a:custGeom>
              <a:avLst/>
              <a:gdLst>
                <a:gd name="connsiteX0" fmla="*/ 2509737 w 2509737"/>
                <a:gd name="connsiteY0" fmla="*/ 557719 h 823608"/>
                <a:gd name="connsiteX1" fmla="*/ 1160835 w 2509737"/>
                <a:gd name="connsiteY1" fmla="*/ 402076 h 823608"/>
                <a:gd name="connsiteX2" fmla="*/ 894945 w 2509737"/>
                <a:gd name="connsiteY2" fmla="*/ 570689 h 823608"/>
                <a:gd name="connsiteX3" fmla="*/ 765243 w 2509737"/>
                <a:gd name="connsiteY3" fmla="*/ 700391 h 823608"/>
                <a:gd name="connsiteX4" fmla="*/ 726332 w 2509737"/>
                <a:gd name="connsiteY4" fmla="*/ 823608 h 823608"/>
                <a:gd name="connsiteX5" fmla="*/ 0 w 2509737"/>
                <a:gd name="connsiteY5" fmla="*/ 0 h 82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737" h="823608">
                  <a:moveTo>
                    <a:pt x="2509737" y="557719"/>
                  </a:moveTo>
                  <a:lnTo>
                    <a:pt x="1160835" y="402076"/>
                  </a:lnTo>
                  <a:lnTo>
                    <a:pt x="894945" y="570689"/>
                  </a:lnTo>
                  <a:lnTo>
                    <a:pt x="765243" y="700391"/>
                  </a:lnTo>
                  <a:lnTo>
                    <a:pt x="726332" y="823608"/>
                  </a:lnTo>
                  <a:lnTo>
                    <a:pt x="0" y="0"/>
                  </a:lnTo>
                </a:path>
              </a:pathLst>
            </a:cu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73972E-2863-1C2A-57E9-1F50C62DD722}"/>
              </a:ext>
            </a:extLst>
          </p:cNvPr>
          <p:cNvSpPr txBox="1"/>
          <p:nvPr/>
        </p:nvSpPr>
        <p:spPr>
          <a:xfrm>
            <a:off x="13186833" y="7364379"/>
            <a:ext cx="22730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21263664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80305-D612-B745-9CFF-4908D634D5FF}"/>
              </a:ext>
            </a:extLst>
          </p:cNvPr>
          <p:cNvSpPr/>
          <p:nvPr/>
        </p:nvSpPr>
        <p:spPr>
          <a:xfrm>
            <a:off x="897996" y="1054129"/>
            <a:ext cx="155442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Accessible area can be defined based on:</a:t>
            </a:r>
          </a:p>
          <a:p>
            <a:pPr marL="1270000" lvl="2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species ecology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dispersal ability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geographical barriers</a:t>
            </a:r>
          </a:p>
          <a:p>
            <a:pPr marL="574675" lvl="6" indent="-558800" algn="l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4" name="Picture 3" descr="A picture containing umbrella, accessory&#10;&#10;Description automatically generated">
            <a:extLst>
              <a:ext uri="{FF2B5EF4-FFF2-40B4-BE49-F238E27FC236}">
                <a16:creationId xmlns:a16="http://schemas.microsoft.com/office/drawing/2014/main" id="{40FA21D6-8451-0041-AC2B-AC246E800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2778"/>
          <a:stretch/>
        </p:blipFill>
        <p:spPr>
          <a:xfrm>
            <a:off x="4250531" y="3996265"/>
            <a:ext cx="8534400" cy="4334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BB160-5E65-3141-BD60-455A61839CEF}"/>
              </a:ext>
            </a:extLst>
          </p:cNvPr>
          <p:cNvSpPr/>
          <p:nvPr/>
        </p:nvSpPr>
        <p:spPr>
          <a:xfrm>
            <a:off x="4183063" y="7951169"/>
            <a:ext cx="8667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1C1D1E"/>
                </a:solidFill>
                <a:latin typeface="Open Sans" panose="020B0606030504020204" pitchFamily="34" charset="0"/>
              </a:rPr>
              <a:t>alpha-hull: </a:t>
            </a:r>
            <a:r>
              <a:rPr lang="en-US" dirty="0">
                <a:solidFill>
                  <a:srgbClr val="1C1D1E"/>
                </a:solidFill>
                <a:latin typeface="Open Sans" panose="020B0606030504020204" pitchFamily="34" charset="0"/>
              </a:rPr>
              <a:t>piecewise series of linear simple curves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21618-1CF6-AF4A-A914-0EEF01702414}"/>
              </a:ext>
            </a:extLst>
          </p:cNvPr>
          <p:cNvSpPr txBox="1"/>
          <p:nvPr/>
        </p:nvSpPr>
        <p:spPr>
          <a:xfrm>
            <a:off x="4973010" y="8968105"/>
            <a:ext cx="6479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2"/>
                </a:solidFill>
              </a:rPr>
              <a:t>convex-hull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a type of alpha-hull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60590-075C-45BC-160B-43574B945599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D8CDE89-AFF2-7096-C0D2-F48092FA2A52}"/>
              </a:ext>
            </a:extLst>
          </p:cNvPr>
          <p:cNvSpPr/>
          <p:nvPr/>
        </p:nvSpPr>
        <p:spPr>
          <a:xfrm>
            <a:off x="5982789" y="4206240"/>
            <a:ext cx="5547360" cy="3509554"/>
          </a:xfrm>
          <a:custGeom>
            <a:avLst/>
            <a:gdLst>
              <a:gd name="connsiteX0" fmla="*/ 0 w 5547360"/>
              <a:gd name="connsiteY0" fmla="*/ 2856411 h 3509554"/>
              <a:gd name="connsiteX1" fmla="*/ 1541417 w 5547360"/>
              <a:gd name="connsiteY1" fmla="*/ 1663337 h 3509554"/>
              <a:gd name="connsiteX2" fmla="*/ 3039291 w 5547360"/>
              <a:gd name="connsiteY2" fmla="*/ 1079863 h 3509554"/>
              <a:gd name="connsiteX3" fmla="*/ 4659085 w 5547360"/>
              <a:gd name="connsiteY3" fmla="*/ 209006 h 3509554"/>
              <a:gd name="connsiteX4" fmla="*/ 5547360 w 5547360"/>
              <a:gd name="connsiteY4" fmla="*/ 0 h 3509554"/>
              <a:gd name="connsiteX5" fmla="*/ 5355771 w 5547360"/>
              <a:gd name="connsiteY5" fmla="*/ 217714 h 3509554"/>
              <a:gd name="connsiteX6" fmla="*/ 4763588 w 5547360"/>
              <a:gd name="connsiteY6" fmla="*/ 400594 h 3509554"/>
              <a:gd name="connsiteX7" fmla="*/ 4876800 w 5547360"/>
              <a:gd name="connsiteY7" fmla="*/ 487680 h 3509554"/>
              <a:gd name="connsiteX8" fmla="*/ 4833257 w 5547360"/>
              <a:gd name="connsiteY8" fmla="*/ 740229 h 3509554"/>
              <a:gd name="connsiteX9" fmla="*/ 4667794 w 5547360"/>
              <a:gd name="connsiteY9" fmla="*/ 949234 h 3509554"/>
              <a:gd name="connsiteX10" fmla="*/ 4537165 w 5547360"/>
              <a:gd name="connsiteY10" fmla="*/ 1088571 h 3509554"/>
              <a:gd name="connsiteX11" fmla="*/ 3779520 w 5547360"/>
              <a:gd name="connsiteY11" fmla="*/ 1114697 h 3509554"/>
              <a:gd name="connsiteX12" fmla="*/ 3953691 w 5547360"/>
              <a:gd name="connsiteY12" fmla="*/ 2098766 h 3509554"/>
              <a:gd name="connsiteX13" fmla="*/ 3892731 w 5547360"/>
              <a:gd name="connsiteY13" fmla="*/ 2246811 h 3509554"/>
              <a:gd name="connsiteX14" fmla="*/ 3840480 w 5547360"/>
              <a:gd name="connsiteY14" fmla="*/ 2647406 h 3509554"/>
              <a:gd name="connsiteX15" fmla="*/ 3971108 w 5547360"/>
              <a:gd name="connsiteY15" fmla="*/ 2926080 h 3509554"/>
              <a:gd name="connsiteX16" fmla="*/ 3779520 w 5547360"/>
              <a:gd name="connsiteY16" fmla="*/ 2995749 h 3509554"/>
              <a:gd name="connsiteX17" fmla="*/ 3657600 w 5547360"/>
              <a:gd name="connsiteY17" fmla="*/ 3039291 h 3509554"/>
              <a:gd name="connsiteX18" fmla="*/ 3466011 w 5547360"/>
              <a:gd name="connsiteY18" fmla="*/ 3248297 h 3509554"/>
              <a:gd name="connsiteX19" fmla="*/ 3422468 w 5547360"/>
              <a:gd name="connsiteY19" fmla="*/ 3361509 h 3509554"/>
              <a:gd name="connsiteX20" fmla="*/ 3100251 w 5547360"/>
              <a:gd name="connsiteY20" fmla="*/ 3378926 h 3509554"/>
              <a:gd name="connsiteX21" fmla="*/ 2534194 w 5547360"/>
              <a:gd name="connsiteY21" fmla="*/ 3413760 h 3509554"/>
              <a:gd name="connsiteX22" fmla="*/ 2316480 w 5547360"/>
              <a:gd name="connsiteY22" fmla="*/ 3396343 h 3509554"/>
              <a:gd name="connsiteX23" fmla="*/ 2055222 w 5547360"/>
              <a:gd name="connsiteY23" fmla="*/ 3509554 h 3509554"/>
              <a:gd name="connsiteX24" fmla="*/ 1524000 w 5547360"/>
              <a:gd name="connsiteY24" fmla="*/ 3361509 h 3509554"/>
              <a:gd name="connsiteX25" fmla="*/ 853440 w 5547360"/>
              <a:gd name="connsiteY25" fmla="*/ 3370217 h 3509554"/>
              <a:gd name="connsiteX26" fmla="*/ 740228 w 5547360"/>
              <a:gd name="connsiteY26" fmla="*/ 3074126 h 3509554"/>
              <a:gd name="connsiteX27" fmla="*/ 0 w 5547360"/>
              <a:gd name="connsiteY27" fmla="*/ 2856411 h 350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47360" h="3509554">
                <a:moveTo>
                  <a:pt x="0" y="2856411"/>
                </a:moveTo>
                <a:lnTo>
                  <a:pt x="1541417" y="1663337"/>
                </a:lnTo>
                <a:lnTo>
                  <a:pt x="3039291" y="1079863"/>
                </a:lnTo>
                <a:lnTo>
                  <a:pt x="4659085" y="209006"/>
                </a:lnTo>
                <a:lnTo>
                  <a:pt x="5547360" y="0"/>
                </a:lnTo>
                <a:lnTo>
                  <a:pt x="5355771" y="217714"/>
                </a:lnTo>
                <a:lnTo>
                  <a:pt x="4763588" y="400594"/>
                </a:lnTo>
                <a:lnTo>
                  <a:pt x="4876800" y="487680"/>
                </a:lnTo>
                <a:lnTo>
                  <a:pt x="4833257" y="740229"/>
                </a:lnTo>
                <a:lnTo>
                  <a:pt x="4667794" y="949234"/>
                </a:lnTo>
                <a:lnTo>
                  <a:pt x="4537165" y="1088571"/>
                </a:lnTo>
                <a:lnTo>
                  <a:pt x="3779520" y="1114697"/>
                </a:lnTo>
                <a:lnTo>
                  <a:pt x="3953691" y="2098766"/>
                </a:lnTo>
                <a:lnTo>
                  <a:pt x="3892731" y="2246811"/>
                </a:lnTo>
                <a:lnTo>
                  <a:pt x="3840480" y="2647406"/>
                </a:lnTo>
                <a:lnTo>
                  <a:pt x="3971108" y="2926080"/>
                </a:lnTo>
                <a:lnTo>
                  <a:pt x="3779520" y="2995749"/>
                </a:lnTo>
                <a:lnTo>
                  <a:pt x="3657600" y="3039291"/>
                </a:lnTo>
                <a:lnTo>
                  <a:pt x="3466011" y="3248297"/>
                </a:lnTo>
                <a:lnTo>
                  <a:pt x="3422468" y="3361509"/>
                </a:lnTo>
                <a:lnTo>
                  <a:pt x="3100251" y="3378926"/>
                </a:lnTo>
                <a:lnTo>
                  <a:pt x="2534194" y="3413760"/>
                </a:lnTo>
                <a:lnTo>
                  <a:pt x="2316480" y="3396343"/>
                </a:lnTo>
                <a:lnTo>
                  <a:pt x="2055222" y="3509554"/>
                </a:lnTo>
                <a:lnTo>
                  <a:pt x="1524000" y="3361509"/>
                </a:lnTo>
                <a:lnTo>
                  <a:pt x="853440" y="3370217"/>
                </a:lnTo>
                <a:lnTo>
                  <a:pt x="740228" y="3074126"/>
                </a:lnTo>
                <a:lnTo>
                  <a:pt x="0" y="2856411"/>
                </a:lnTo>
                <a:close/>
              </a:path>
            </a:pathLst>
          </a:custGeom>
          <a:noFill/>
          <a:ln w="28575" cap="flat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89314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79F4E65-B242-5D4A-9298-57D6D10AE99B}"/>
              </a:ext>
            </a:extLst>
          </p:cNvPr>
          <p:cNvGrpSpPr/>
          <p:nvPr/>
        </p:nvGrpSpPr>
        <p:grpSpPr>
          <a:xfrm>
            <a:off x="6450180" y="3292098"/>
            <a:ext cx="11726991" cy="6477000"/>
            <a:chOff x="4968080" y="444500"/>
            <a:chExt cx="11726991" cy="6477000"/>
          </a:xfrm>
        </p:grpSpPr>
        <p:pic>
          <p:nvPicPr>
            <p:cNvPr id="4" name="Picture 3" descr="Diagram, venn diagram&#10;&#10;Description automatically generated">
              <a:extLst>
                <a:ext uri="{FF2B5EF4-FFF2-40B4-BE49-F238E27FC236}">
                  <a16:creationId xmlns:a16="http://schemas.microsoft.com/office/drawing/2014/main" id="{107A868D-E400-4746-8249-EEA875EE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080" y="444500"/>
              <a:ext cx="11726991" cy="6477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FE3930-062E-484F-AEF7-00A4430B89A0}"/>
                </a:ext>
              </a:extLst>
            </p:cNvPr>
            <p:cNvGrpSpPr/>
            <p:nvPr/>
          </p:nvGrpSpPr>
          <p:grpSpPr>
            <a:xfrm>
              <a:off x="4968080" y="573437"/>
              <a:ext cx="10948679" cy="6348063"/>
              <a:chOff x="4968080" y="573437"/>
              <a:chExt cx="10948679" cy="634806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1FA6A0-9B5B-9E4A-AF16-E4119A73F338}"/>
                  </a:ext>
                </a:extLst>
              </p:cNvPr>
              <p:cNvSpPr/>
              <p:nvPr/>
            </p:nvSpPr>
            <p:spPr>
              <a:xfrm>
                <a:off x="4968080" y="573437"/>
                <a:ext cx="580313" cy="697424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F63393-CFFE-3C4B-BA06-74B5045EE8EE}"/>
                  </a:ext>
                </a:extLst>
              </p:cNvPr>
              <p:cNvSpPr/>
              <p:nvPr/>
            </p:nvSpPr>
            <p:spPr>
              <a:xfrm>
                <a:off x="4968080" y="5114441"/>
                <a:ext cx="1897669" cy="161182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66950-DFBC-8740-BF4F-8ADC76E8E594}"/>
                  </a:ext>
                </a:extLst>
              </p:cNvPr>
              <p:cNvSpPr/>
              <p:nvPr/>
            </p:nvSpPr>
            <p:spPr>
              <a:xfrm>
                <a:off x="13226094" y="3502618"/>
                <a:ext cx="2690665" cy="341888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365EA-ABD9-264F-8CE5-FA25ED5F7F9B}"/>
              </a:ext>
            </a:extLst>
          </p:cNvPr>
          <p:cNvSpPr/>
          <p:nvPr/>
        </p:nvSpPr>
        <p:spPr>
          <a:xfrm>
            <a:off x="445388" y="587333"/>
            <a:ext cx="128676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4800" dirty="0">
              <a:solidFill>
                <a:srgbClr val="2E2E2E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Accessible area can be defined based on:</a:t>
            </a:r>
          </a:p>
          <a:p>
            <a:pPr marL="1270000" lvl="2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species ecology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dispersal ability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geographical barriers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129D0-1E6B-0148-8158-5FA43C8E78FC}"/>
              </a:ext>
            </a:extLst>
          </p:cNvPr>
          <p:cNvSpPr txBox="1"/>
          <p:nvPr/>
        </p:nvSpPr>
        <p:spPr>
          <a:xfrm>
            <a:off x="-98533" y="8553271"/>
            <a:ext cx="483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Brown and </a:t>
            </a:r>
            <a:r>
              <a:rPr lang="en-US" sz="2400" dirty="0" err="1"/>
              <a:t>Carnaval</a:t>
            </a:r>
            <a:r>
              <a:rPr lang="en-US" sz="2400" dirty="0"/>
              <a:t>. 2019. A tale of two niche: methods, concepts, and evolution. Frontiers of Biogeography.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65827-26FD-3B2D-B1A6-FFC8E6429160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96539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3D7EF6-8B2A-BB44-8D7D-C01EBB33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5" y="1189668"/>
            <a:ext cx="10278270" cy="5084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F7869F-7280-EA42-86F3-73B2E509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82" y="1896958"/>
            <a:ext cx="7050352" cy="5507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5C473-35F7-CD48-96BD-20096A80024A}"/>
              </a:ext>
            </a:extLst>
          </p:cNvPr>
          <p:cNvSpPr txBox="1"/>
          <p:nvPr/>
        </p:nvSpPr>
        <p:spPr>
          <a:xfrm>
            <a:off x="7978726" y="7539639"/>
            <a:ext cx="936153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More area, AUC increased. </a:t>
            </a:r>
          </a:p>
          <a:p>
            <a:r>
              <a:rPr lang="en-US" dirty="0"/>
              <a:t>higher model significance as buffer size increased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413B7-E0C4-B1F3-40CA-742D806F1FB4}"/>
              </a:ext>
            </a:extLst>
          </p:cNvPr>
          <p:cNvSpPr txBox="1"/>
          <p:nvPr/>
        </p:nvSpPr>
        <p:spPr>
          <a:xfrm>
            <a:off x="391712" y="89925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59143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5379AC-EAD0-5C46-8823-B456D73D61B2}"/>
              </a:ext>
            </a:extLst>
          </p:cNvPr>
          <p:cNvGrpSpPr/>
          <p:nvPr/>
        </p:nvGrpSpPr>
        <p:grpSpPr>
          <a:xfrm>
            <a:off x="1117600" y="1270000"/>
            <a:ext cx="5960532" cy="6096000"/>
            <a:chOff x="406400" y="1862667"/>
            <a:chExt cx="5960532" cy="6096000"/>
          </a:xfrm>
        </p:grpSpPr>
        <p:pic>
          <p:nvPicPr>
            <p:cNvPr id="6" name="Picture 5" descr="A picture containing umbrella, accessory&#10;&#10;Description automatically generated">
              <a:extLst>
                <a:ext uri="{FF2B5EF4-FFF2-40B4-BE49-F238E27FC236}">
                  <a16:creationId xmlns:a16="http://schemas.microsoft.com/office/drawing/2014/main" id="{7A7629FA-BD81-E549-948E-FBBE83BD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1" r="11908"/>
            <a:stretch/>
          </p:blipFill>
          <p:spPr>
            <a:xfrm>
              <a:off x="406400" y="1862667"/>
              <a:ext cx="5960532" cy="609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3011D9-9CFF-C848-8C05-55786D718D56}"/>
                </a:ext>
              </a:extLst>
            </p:cNvPr>
            <p:cNvSpPr/>
            <p:nvPr/>
          </p:nvSpPr>
          <p:spPr>
            <a:xfrm>
              <a:off x="1501889" y="6873502"/>
              <a:ext cx="25154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1C1D1E"/>
                  </a:solidFill>
                  <a:latin typeface="Open Sans" panose="020B0606030504020204" pitchFamily="34" charset="0"/>
                </a:rPr>
                <a:t>alpha-hull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BC73C0-437D-764C-98D7-B52982771590}"/>
              </a:ext>
            </a:extLst>
          </p:cNvPr>
          <p:cNvGrpSpPr/>
          <p:nvPr/>
        </p:nvGrpSpPr>
        <p:grpSpPr>
          <a:xfrm>
            <a:off x="10641272" y="1337733"/>
            <a:ext cx="5767129" cy="6096000"/>
            <a:chOff x="10116339" y="1303867"/>
            <a:chExt cx="5767129" cy="6096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EBF084-4032-3B4B-ADDC-7A2EB5AE8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0" r="13098"/>
            <a:stretch/>
          </p:blipFill>
          <p:spPr>
            <a:xfrm>
              <a:off x="10143066" y="1303867"/>
              <a:ext cx="5740402" cy="6096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A371A4-A4BA-E547-A5D6-DF035ABD47AD}"/>
                </a:ext>
              </a:extLst>
            </p:cNvPr>
            <p:cNvSpPr/>
            <p:nvPr/>
          </p:nvSpPr>
          <p:spPr>
            <a:xfrm>
              <a:off x="10116339" y="6297768"/>
              <a:ext cx="4455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1C1D1E"/>
                  </a:solidFill>
                  <a:latin typeface="Open Sans" panose="020B0606030504020204" pitchFamily="34" charset="0"/>
                </a:rPr>
                <a:t>alpha-hull + buffer</a:t>
              </a:r>
              <a:endParaRPr lang="en-US" dirty="0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D97F74C-9FE2-AA48-9E62-141FAAEF159E}"/>
              </a:ext>
            </a:extLst>
          </p:cNvPr>
          <p:cNvSpPr/>
          <p:nvPr/>
        </p:nvSpPr>
        <p:spPr>
          <a:xfrm>
            <a:off x="7027333" y="4165600"/>
            <a:ext cx="2963333" cy="98213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14825-5532-C99D-C26F-AF78A702966A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00480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 data are we us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23D79-02E6-5A6D-4A85-D833746A190C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B9D3B-047E-E397-540E-AFFC3D98CF27}"/>
              </a:ext>
            </a:extLst>
          </p:cNvPr>
          <p:cNvSpPr txBox="1"/>
          <p:nvPr/>
        </p:nvSpPr>
        <p:spPr>
          <a:xfrm>
            <a:off x="842727" y="1052749"/>
            <a:ext cx="15654807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Defining the buffer: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Identify clear </a:t>
            </a:r>
            <a:r>
              <a:rPr lang="en-US" sz="4400" dirty="0"/>
              <a:t>distributional boundaries and ecoregions using the World Wildlife Fund Terrestrial Ecoregions (see Rautsaw et al. 2022.)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Buffer size species-specific and based on the dispersal potential (see Naranjo et al. 2022)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80</a:t>
            </a:r>
            <a:r>
              <a:rPr kumimoji="0" lang="en-US" sz="44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sz="4400" dirty="0"/>
              <a:t>quantile of the max distance between points (here)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2375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D1DA3-7899-5C5E-657C-16AEF012A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467184" y="1241691"/>
            <a:ext cx="12405893" cy="6503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764794-3C29-BF6C-0B0D-48EACB9CBD09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D90D4-DCF8-7FAC-7102-A2EAAECC8B58}"/>
              </a:ext>
            </a:extLst>
          </p:cNvPr>
          <p:cNvSpPr txBox="1"/>
          <p:nvPr/>
        </p:nvSpPr>
        <p:spPr>
          <a:xfrm>
            <a:off x="-16274" y="9097010"/>
            <a:ext cx="101389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Melton et al. 2022. Global Ecology and Biogeography.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C0A82-797E-526C-0C95-9C7A771146A0}"/>
              </a:ext>
            </a:extLst>
          </p:cNvPr>
          <p:cNvSpPr txBox="1"/>
          <p:nvPr/>
        </p:nvSpPr>
        <p:spPr>
          <a:xfrm>
            <a:off x="4724341" y="7547278"/>
            <a:ext cx="78915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Many options for </a:t>
            </a:r>
            <a:r>
              <a:rPr lang="en-US"/>
              <a:t>defining accessible </a:t>
            </a:r>
            <a:r>
              <a:rPr lang="en-US" dirty="0"/>
              <a:t>area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B7BED-9466-A9CE-CEDE-328818AC1483}"/>
              </a:ext>
            </a:extLst>
          </p:cNvPr>
          <p:cNvSpPr txBox="1"/>
          <p:nvPr/>
        </p:nvSpPr>
        <p:spPr>
          <a:xfrm>
            <a:off x="540769" y="1151207"/>
            <a:ext cx="45124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Point-based buffers!</a:t>
            </a:r>
          </a:p>
        </p:txBody>
      </p:sp>
    </p:spTree>
    <p:extLst>
      <p:ext uri="{BB962C8B-B14F-4D97-AF65-F5344CB8AC3E}">
        <p14:creationId xmlns:p14="http://schemas.microsoft.com/office/powerpoint/2010/main" val="29578133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F8513F-7D48-BF4A-8F3D-974A5E75D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906485"/>
              </p:ext>
            </p:extLst>
          </p:nvPr>
        </p:nvGraphicFramePr>
        <p:xfrm>
          <a:off x="779198" y="3368040"/>
          <a:ext cx="15781866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22">
                  <a:extLst>
                    <a:ext uri="{9D8B030D-6E8A-4147-A177-3AD203B41FA5}">
                      <a16:colId xmlns:a16="http://schemas.microsoft.com/office/drawing/2014/main" val="158196862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363695809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2982360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PC1 + PC2 = ~95%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78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Reduces variables to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Pearson correlation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variables  </a:t>
                      </a:r>
                      <a:r>
                        <a:rPr lang="en-US" sz="3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&gt; |0.80|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correlated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5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/>
                        <a:t>Variable Inflation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variables &gt;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collinear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91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9991FE-B64D-B933-D220-ADFC413EBF4F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057531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5A1113-02A0-6368-262D-8E115175B6A0}"/>
              </a:ext>
            </a:extLst>
          </p:cNvPr>
          <p:cNvGrpSpPr>
            <a:grpSpLocks noChangeAspect="1"/>
          </p:cNvGrpSpPr>
          <p:nvPr/>
        </p:nvGrpSpPr>
        <p:grpSpPr>
          <a:xfrm>
            <a:off x="230030" y="835202"/>
            <a:ext cx="13876565" cy="8083195"/>
            <a:chOff x="4887764" y="4086293"/>
            <a:chExt cx="6017384" cy="35051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C0F349A-BF24-CA16-F900-25850675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86"/>
            <a:stretch/>
          </p:blipFill>
          <p:spPr>
            <a:xfrm>
              <a:off x="4961548" y="4350010"/>
              <a:ext cx="5943600" cy="32414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688DA8-D778-44C7-C20D-22CF6A20F17F}"/>
                </a:ext>
              </a:extLst>
            </p:cNvPr>
            <p:cNvSpPr/>
            <p:nvPr/>
          </p:nvSpPr>
          <p:spPr>
            <a:xfrm>
              <a:off x="4887764" y="4578578"/>
              <a:ext cx="348656" cy="3486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13409A-A91D-FF67-8274-9326FDC8564F}"/>
                </a:ext>
              </a:extLst>
            </p:cNvPr>
            <p:cNvSpPr/>
            <p:nvPr/>
          </p:nvSpPr>
          <p:spPr>
            <a:xfrm>
              <a:off x="6665033" y="4086293"/>
              <a:ext cx="348656" cy="3486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432B1E-495A-21C2-0A3F-38E29316F0F2}"/>
                </a:ext>
              </a:extLst>
            </p:cNvPr>
            <p:cNvSpPr/>
            <p:nvPr/>
          </p:nvSpPr>
          <p:spPr>
            <a:xfrm>
              <a:off x="7933348" y="4115896"/>
              <a:ext cx="523918" cy="64008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D95F7E1-AD7A-DA15-B69D-23A4D966B8CF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B65E9-F6FE-BD5D-42EC-ADFA730A1F51}"/>
              </a:ext>
            </a:extLst>
          </p:cNvPr>
          <p:cNvSpPr txBox="1"/>
          <p:nvPr/>
        </p:nvSpPr>
        <p:spPr>
          <a:xfrm>
            <a:off x="-16274" y="9097010"/>
            <a:ext cx="101389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Melton et al. 2022. Global Ecology and Biogeography.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20994-42AE-13CA-7783-3EEF1385C2F7}"/>
              </a:ext>
            </a:extLst>
          </p:cNvPr>
          <p:cNvSpPr txBox="1"/>
          <p:nvPr/>
        </p:nvSpPr>
        <p:spPr>
          <a:xfrm>
            <a:off x="11450981" y="1970450"/>
            <a:ext cx="5280552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dirty="0"/>
              <a:t>A correlation test is performed on all 19 </a:t>
            </a:r>
            <a:r>
              <a:rPr lang="en-US" dirty="0" err="1"/>
              <a:t>BioClim</a:t>
            </a:r>
            <a:r>
              <a:rPr lang="en-US" dirty="0"/>
              <a:t> layers.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Removes variables  </a:t>
            </a:r>
            <a:r>
              <a:rPr lang="en-US" dirty="0">
                <a:solidFill>
                  <a:schemeClr val="tx1"/>
                </a:solidFill>
              </a:rPr>
              <a:t>&gt; |0.80|</a:t>
            </a:r>
            <a:endParaRPr lang="en-US" dirty="0">
              <a:solidFill>
                <a:srgbClr val="222222"/>
              </a:solidFill>
              <a:latin typeface="-apple-syste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9A006-EA32-F285-2A48-865384491835}"/>
              </a:ext>
            </a:extLst>
          </p:cNvPr>
          <p:cNvSpPr txBox="1"/>
          <p:nvPr/>
        </p:nvSpPr>
        <p:spPr>
          <a:xfrm>
            <a:off x="8670131" y="3391459"/>
            <a:ext cx="1162177" cy="50885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io2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bio3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bio5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bio7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bio8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bio9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bio15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bio18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bio19</a:t>
            </a:r>
          </a:p>
        </p:txBody>
      </p:sp>
    </p:spTree>
    <p:extLst>
      <p:ext uri="{BB962C8B-B14F-4D97-AF65-F5344CB8AC3E}">
        <p14:creationId xmlns:p14="http://schemas.microsoft.com/office/powerpoint/2010/main" val="41040285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D1EEB561-DD99-1A46-A2AC-691FAB6C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06" y="1792678"/>
            <a:ext cx="8625009" cy="7176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42210E-9185-934C-98AD-75B2B9E33070}"/>
              </a:ext>
            </a:extLst>
          </p:cNvPr>
          <p:cNvSpPr txBox="1"/>
          <p:nvPr/>
        </p:nvSpPr>
        <p:spPr>
          <a:xfrm>
            <a:off x="12586622" y="9281676"/>
            <a:ext cx="45525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Rautsaw et al. 2022. </a:t>
            </a:r>
            <a:r>
              <a:rPr lang="en-US" sz="2400" dirty="0"/>
              <a:t>Scientific Data.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ECA76-1DBA-EB4E-8CF3-3FFBA6BB5154}"/>
              </a:ext>
            </a:extLst>
          </p:cNvPr>
          <p:cNvSpPr txBox="1"/>
          <p:nvPr/>
        </p:nvSpPr>
        <p:spPr>
          <a:xfrm>
            <a:off x="432809" y="1619202"/>
            <a:ext cx="656197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vs VIF with permutation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BD92-487F-3C45-AB0F-EDAE46A046F6}"/>
              </a:ext>
            </a:extLst>
          </p:cNvPr>
          <p:cNvSpPr txBox="1"/>
          <p:nvPr/>
        </p:nvSpPr>
        <p:spPr>
          <a:xfrm>
            <a:off x="432809" y="3107381"/>
            <a:ext cx="6711910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/>
              <a:t>AUC was significantly higher in models generated using the VIF method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Based on 109 species in the subfamily </a:t>
            </a:r>
            <a:r>
              <a:rPr lang="en-US" sz="3200" dirty="0" err="1"/>
              <a:t>Crotalinae</a:t>
            </a:r>
            <a:r>
              <a:rPr lang="en-US" sz="3200" dirty="0"/>
              <a:t> (Viperidae)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with 75% collinearity cutoff, each variable contribution had to be &gt;5%.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VIF &lt; 10, </a:t>
            </a:r>
            <a:r>
              <a:rPr lang="en-US" sz="3200" dirty="0"/>
              <a:t>p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ermutation importance &gt;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02E0E-971A-9CD4-66CD-64BF06D2B607}"/>
              </a:ext>
            </a:extLst>
          </p:cNvPr>
          <p:cNvSpPr txBox="1"/>
          <p:nvPr/>
        </p:nvSpPr>
        <p:spPr>
          <a:xfrm>
            <a:off x="172322" y="136039"/>
            <a:ext cx="1281280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344583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E4F32D-C6EF-5DB1-9CCC-196218A3FF17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CC77-867F-A366-B263-2C241F07C841}"/>
              </a:ext>
            </a:extLst>
          </p:cNvPr>
          <p:cNvSpPr txBox="1"/>
          <p:nvPr/>
        </p:nvSpPr>
        <p:spPr>
          <a:xfrm>
            <a:off x="917431" y="1679735"/>
            <a:ext cx="14697941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Demo: 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-apple-system"/>
              </a:rPr>
              <a:t>1. Pearson Correlation</a:t>
            </a:r>
          </a:p>
          <a:p>
            <a:pPr marL="1146175" lvl="2" indent="-327025" algn="l">
              <a:buFont typeface="Arial" panose="020B0604020202020204" pitchFamily="34" charset="0"/>
              <a:buChar char="•"/>
            </a:pPr>
            <a:r>
              <a:rPr lang="en-US" dirty="0"/>
              <a:t>Removes variables  </a:t>
            </a:r>
            <a:r>
              <a:rPr lang="en-US" dirty="0">
                <a:solidFill>
                  <a:schemeClr val="tx1"/>
                </a:solidFill>
              </a:rPr>
              <a:t>&gt; |0.80|</a:t>
            </a:r>
            <a:endParaRPr lang="en-US" dirty="0">
              <a:solidFill>
                <a:srgbClr val="222222"/>
              </a:solidFill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2. VIF and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permutation importance</a:t>
            </a:r>
          </a:p>
          <a:p>
            <a:pPr marL="1104900" lvl="8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-apple-system"/>
              </a:rPr>
              <a:t>R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un </a:t>
            </a:r>
            <a:r>
              <a:rPr lang="en-US" dirty="0" err="1">
                <a:solidFill>
                  <a:srgbClr val="222222"/>
                </a:solidFill>
                <a:latin typeface="-apple-system"/>
              </a:rPr>
              <a:t>MaxEnt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 and identify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 permutation importance to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remove any variables with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0% permutation importance. </a:t>
            </a:r>
          </a:p>
          <a:p>
            <a:pPr marL="1104900" lvl="8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Then calculated VIF, remove the variable with the highest VIF and lowest permutation importance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. Repeat until all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VIF values are less than 10.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593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F99EE-78E2-8F9F-93A1-FE4FFB67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50" y="2179013"/>
            <a:ext cx="13774832" cy="7232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C0610-A27D-E686-1845-0FCF88C43C5B}"/>
              </a:ext>
            </a:extLst>
          </p:cNvPr>
          <p:cNvSpPr txBox="1"/>
          <p:nvPr/>
        </p:nvSpPr>
        <p:spPr>
          <a:xfrm>
            <a:off x="868614" y="89925"/>
            <a:ext cx="1131399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4. </a:t>
            </a:r>
            <a:r>
              <a:rPr lang="en-US" sz="5400" dirty="0">
                <a:solidFill>
                  <a:schemeClr val="accent1"/>
                </a:solidFill>
              </a:rPr>
              <a:t>Create species-specific training layers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0C2B6-2705-0075-D0EC-791225B7550E}"/>
              </a:ext>
            </a:extLst>
          </p:cNvPr>
          <p:cNvSpPr txBox="1"/>
          <p:nvPr/>
        </p:nvSpPr>
        <p:spPr>
          <a:xfrm>
            <a:off x="1339150" y="1111918"/>
            <a:ext cx="98664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Crop and buffer selected layers for each species!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84069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4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378190" y="2416644"/>
            <a:ext cx="9042677" cy="9119849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0"/>
              </a:spcBef>
            </a:pPr>
            <a:r>
              <a:rPr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dirty="0"/>
              <a:t>Clip layers to fit your desired range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Convex hull + Buffer</a:t>
            </a:r>
          </a:p>
          <a:p>
            <a:pPr>
              <a:spcBef>
                <a:spcPts val="0"/>
              </a:spcBef>
            </a:pPr>
            <a:r>
              <a:rPr lang="en-US" dirty="0"/>
              <a:t>Remove correlated layers based on a Pearson Correlation.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5C8C2-4766-6340-B4D4-88459DAA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897" y="2673816"/>
            <a:ext cx="8157369" cy="38772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F1665-27DE-F948-96F9-0523A477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8555886" cy="6286500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For an intro to QGIS: </a:t>
            </a:r>
          </a:p>
          <a:p>
            <a:pPr lvl="1">
              <a:spcBef>
                <a:spcPts val="0"/>
              </a:spcBef>
            </a:pPr>
            <a:r>
              <a:rPr lang="en-US" sz="3600" dirty="0" err="1">
                <a:solidFill>
                  <a:schemeClr val="tx1"/>
                </a:solidFill>
              </a:rPr>
              <a:t>Github</a:t>
            </a:r>
            <a:r>
              <a:rPr lang="en-US" sz="3600" dirty="0">
                <a:solidFill>
                  <a:schemeClr val="tx1"/>
                </a:solidFill>
              </a:rPr>
              <a:t>: </a:t>
            </a:r>
            <a:r>
              <a:rPr lang="en-US" sz="3600" dirty="0" err="1">
                <a:solidFill>
                  <a:schemeClr val="tx1"/>
                </a:solidFill>
              </a:rPr>
              <a:t>RhettRautsaw</a:t>
            </a:r>
            <a:r>
              <a:rPr lang="en-US" sz="3600" dirty="0">
                <a:solidFill>
                  <a:schemeClr val="tx1"/>
                </a:solidFill>
              </a:rPr>
              <a:t>/</a:t>
            </a:r>
            <a:r>
              <a:rPr lang="en-US" sz="3600" dirty="0" err="1">
                <a:solidFill>
                  <a:schemeClr val="tx1"/>
                </a:solidFill>
              </a:rPr>
              <a:t>GIS_Tutorial</a:t>
            </a:r>
            <a:endParaRPr lang="en-US" sz="3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994507-3A71-B84A-B688-41E1E3A8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031" y="3708004"/>
            <a:ext cx="9509058" cy="6045596"/>
          </a:xfrm>
          <a:prstGeom prst="rect">
            <a:avLst/>
          </a:prstGeom>
        </p:spPr>
      </p:pic>
      <p:sp>
        <p:nvSpPr>
          <p:cNvPr id="6" name="Layer Processing">
            <a:extLst>
              <a:ext uri="{FF2B5EF4-FFF2-40B4-BE49-F238E27FC236}">
                <a16:creationId xmlns:a16="http://schemas.microsoft.com/office/drawing/2014/main" id="{106E6B40-0771-884F-BB7A-87BC68D9AF14}"/>
              </a:ext>
            </a:extLst>
          </p:cNvPr>
          <p:cNvSpPr txBox="1">
            <a:spLocks/>
          </p:cNvSpPr>
          <p:nvPr/>
        </p:nvSpPr>
        <p:spPr>
          <a:xfrm>
            <a:off x="1422439" y="5969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Layer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784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0573095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hat data are we us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  <p:sp>
        <p:nvSpPr>
          <p:cNvPr id="146" name="1. Georeferenced occurrence records"/>
          <p:cNvSpPr txBox="1">
            <a:spLocks noGrp="1"/>
          </p:cNvSpPr>
          <p:nvPr>
            <p:ph type="body" idx="1"/>
          </p:nvPr>
        </p:nvSpPr>
        <p:spPr>
          <a:xfrm>
            <a:off x="1552269" y="8444754"/>
            <a:ext cx="14235725" cy="117165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500"/>
            </a:lvl1pPr>
          </a:lstStyle>
          <a:p>
            <a:pPr algn="ctr"/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1. Georeferenced occurrence records</a:t>
            </a:r>
          </a:p>
        </p:txBody>
      </p:sp>
      <p:pic>
        <p:nvPicPr>
          <p:cNvPr id="147" name="Screen Shot 2016-10-04 at 12.39.00 PM.png" descr="Screen Shot 2016-10-04 at 12.39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99" y="2118493"/>
            <a:ext cx="15593664" cy="62617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Remove layers with collinearity based on variable inflation factor and permutation importance. 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Remove layers with collinearity based on variable inflation factor and permutation importance. 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Define </a:t>
            </a:r>
            <a:r>
              <a:rPr lang="en-US" sz="4000" b="1" dirty="0"/>
              <a:t>shared projection layers </a:t>
            </a:r>
            <a:r>
              <a:rPr lang="en-US" sz="4000" dirty="0"/>
              <a:t>and </a:t>
            </a:r>
            <a:r>
              <a:rPr lang="en-US" sz="4000" b="1" dirty="0"/>
              <a:t>training layers</a:t>
            </a:r>
            <a:r>
              <a:rPr lang="en-US" sz="4000" dirty="0"/>
              <a:t>.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2232896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5C8C2-4766-6340-B4D4-88459DAA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6" y="2938166"/>
            <a:ext cx="8157369" cy="3877268"/>
          </a:xfrm>
          <a:prstGeom prst="rect">
            <a:avLst/>
          </a:prstGeom>
        </p:spPr>
      </p:pic>
      <p:sp>
        <p:nvSpPr>
          <p:cNvPr id="7" name="ClimateProcessing.R">
            <a:extLst>
              <a:ext uri="{FF2B5EF4-FFF2-40B4-BE49-F238E27FC236}">
                <a16:creationId xmlns:a16="http://schemas.microsoft.com/office/drawing/2014/main" id="{5B02172B-7FE3-C4C5-1015-08781C806CA6}"/>
              </a:ext>
            </a:extLst>
          </p:cNvPr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669478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hat data are we us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  <p:sp>
        <p:nvSpPr>
          <p:cNvPr id="150" name="2. Gridded abiotic data layers"/>
          <p:cNvSpPr txBox="1">
            <a:spLocks noGrp="1"/>
          </p:cNvSpPr>
          <p:nvPr>
            <p:ph type="body" idx="1"/>
          </p:nvPr>
        </p:nvSpPr>
        <p:spPr>
          <a:xfrm>
            <a:off x="1552269" y="8426824"/>
            <a:ext cx="14235724" cy="84268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500"/>
            </a:lvl1pPr>
          </a:lstStyle>
          <a:p>
            <a:pPr algn="ctr"/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2. Gridded abiotic data layers</a:t>
            </a:r>
          </a:p>
        </p:txBody>
      </p:sp>
      <p:pic>
        <p:nvPicPr>
          <p:cNvPr id="151" name="Screen Shot 2016-10-04 at 12.47.13 PM.png" descr="Screen Shot 2016-10-04 at 12.47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7" y="2510999"/>
            <a:ext cx="15782348" cy="54251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biotic data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Abiotic data layers</a:t>
            </a:r>
          </a:p>
        </p:txBody>
      </p:sp>
      <p:sp>
        <p:nvSpPr>
          <p:cNvPr id="177" name="What kind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kinds?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Temperature, precipitation, soil,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vegetation,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land use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Where?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Local, USA, North America, Global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When?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Past, current, future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 layer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Data layer sources</a:t>
            </a:r>
          </a:p>
        </p:txBody>
      </p:sp>
      <p:sp>
        <p:nvSpPr>
          <p:cNvPr id="180" name="WorldCli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599807">
              <a:spcBef>
                <a:spcPts val="0"/>
              </a:spcBef>
              <a:defRPr sz="2772"/>
            </a:pPr>
            <a:r>
              <a:rPr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Unified North American Soil Map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USGS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NOAA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PMIP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AquaMaps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b="72461"/>
          <a:stretch>
            <a:fillRect/>
          </a:stretch>
        </p:blipFill>
        <p:spPr>
          <a:xfrm>
            <a:off x="8120949" y="2479807"/>
            <a:ext cx="8922956" cy="15164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403" y="5246519"/>
            <a:ext cx="8419502" cy="203481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/>
          <a:srcRect b="59984"/>
          <a:stretch>
            <a:fillRect/>
          </a:stretch>
        </p:blipFill>
        <p:spPr>
          <a:xfrm>
            <a:off x="6711237" y="7834806"/>
            <a:ext cx="10332668" cy="163577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4" name="Star"/>
          <p:cNvSpPr/>
          <p:nvPr/>
        </p:nvSpPr>
        <p:spPr>
          <a:xfrm>
            <a:off x="965453" y="2928314"/>
            <a:ext cx="947096" cy="91125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67735" tIns="67735" rIns="67735" bIns="67735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2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orldCli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7" name="Global climate data…"/>
          <p:cNvSpPr txBox="1">
            <a:spLocks noGrp="1"/>
          </p:cNvSpPr>
          <p:nvPr>
            <p:ph type="body" sz="half" idx="1"/>
          </p:nvPr>
        </p:nvSpPr>
        <p:spPr>
          <a:xfrm>
            <a:off x="333032" y="1704539"/>
            <a:ext cx="8561915" cy="83822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 climate data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resolutions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19 Bioclimatic variables derived from monthly temperature and rainfall values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Current conditions:</a:t>
            </a: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averaged over past 50 years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Future conditions:</a:t>
            </a:r>
            <a:endParaRPr lang="en-US" sz="3200" dirty="0">
              <a:latin typeface="Calibri Light" panose="020F0302020204030204" pitchFamily="34" charset="0"/>
              <a:ea typeface="Helvetica"/>
              <a:cs typeface="Calibri Light" panose="020F0302020204030204" pitchFamily="34" charset="0"/>
              <a:sym typeface="Helvetica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climate projections from a number of global climate models with different greenhouse gas concentration trajectories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Past conditions</a:t>
            </a: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Mid-Holocene, Last Glacial Maximum, Last Inter-Glacial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2 now available, has same 19 + new variable layers</a:t>
            </a:r>
            <a:endParaRPr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8" name="www.worldclim.org"/>
          <p:cNvSpPr txBox="1"/>
          <p:nvPr/>
        </p:nvSpPr>
        <p:spPr>
          <a:xfrm>
            <a:off x="6176392" y="1730305"/>
            <a:ext cx="4987480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www.worldclim.org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439" y="4947107"/>
            <a:ext cx="7683257" cy="46855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/>
          <a:srcRect t="47230"/>
          <a:stretch>
            <a:fillRect/>
          </a:stretch>
        </p:blipFill>
        <p:spPr>
          <a:xfrm>
            <a:off x="9344247" y="2827669"/>
            <a:ext cx="7627498" cy="19814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</a:p>
        </p:txBody>
      </p:sp>
      <p:sp>
        <p:nvSpPr>
          <p:cNvPr id="193" name="Climate data for the US…"/>
          <p:cNvSpPr txBox="1">
            <a:spLocks noGrp="1"/>
          </p:cNvSpPr>
          <p:nvPr>
            <p:ph type="body" sz="half" idx="1"/>
          </p:nvPr>
        </p:nvSpPr>
        <p:spPr>
          <a:xfrm>
            <a:off x="575751" y="1125975"/>
            <a:ext cx="8974941" cy="838225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Climate data for the US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More precise than </a:t>
            </a:r>
            <a:r>
              <a:rPr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3"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Larger files, more work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Data available from 1895 to present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Lots of data and tools to explore</a:t>
            </a:r>
          </a:p>
        </p:txBody>
      </p:sp>
      <p:sp>
        <p:nvSpPr>
          <p:cNvPr id="194" name="www.prism.oregonstate.edu"/>
          <p:cNvSpPr txBox="1"/>
          <p:nvPr/>
        </p:nvSpPr>
        <p:spPr>
          <a:xfrm>
            <a:off x="5042165" y="1718345"/>
            <a:ext cx="7222066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www.prism.oregonstate.edu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 rotWithShape="1">
          <a:blip r:embed="rId3"/>
          <a:srcRect r="64801" b="22924"/>
          <a:stretch/>
        </p:blipFill>
        <p:spPr>
          <a:xfrm>
            <a:off x="9615604" y="3043183"/>
            <a:ext cx="5759863" cy="37052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95BDC6-8ED5-624B-8A7C-D040ED806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8" y="7704667"/>
            <a:ext cx="9125175" cy="17166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il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  <p:sp>
        <p:nvSpPr>
          <p:cNvPr id="198" name="UNASM: http://daac.ornl.gov/cgi-bin/dsviewer.pl?ds_id=1242…"/>
          <p:cNvSpPr txBox="1">
            <a:spLocks noGrp="1"/>
          </p:cNvSpPr>
          <p:nvPr>
            <p:ph type="body" sz="half" idx="1"/>
          </p:nvPr>
        </p:nvSpPr>
        <p:spPr>
          <a:xfrm>
            <a:off x="276586" y="2607733"/>
            <a:ext cx="6693547" cy="827494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391180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SoilGrids2.0</a:t>
            </a: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soilgrids.org</a:t>
            </a:r>
            <a:endParaRPr lang="en-US"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Entire globe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Eight characteristics of topsoil and subsoil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 arc second resolution</a:t>
            </a:r>
            <a:endParaRPr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46779-A4E7-9C4A-B0BA-49A2DD1A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379483"/>
            <a:ext cx="7224382" cy="2497317"/>
          </a:xfrm>
          <a:prstGeom prst="rect">
            <a:avLst/>
          </a:prstGeom>
        </p:spPr>
      </p:pic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9B7A4BA7-0A1B-E347-8A3A-A4D6BB433F08}"/>
              </a:ext>
            </a:extLst>
          </p:cNvPr>
          <p:cNvSpPr/>
          <p:nvPr/>
        </p:nvSpPr>
        <p:spPr>
          <a:xfrm>
            <a:off x="7644723" y="8939368"/>
            <a:ext cx="985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u="sng" dirty="0">
                <a:latin typeface="-apple-system"/>
                <a:hlinkClick r:id="rId4"/>
              </a:rPr>
              <a:t>mgaynor1/long-winded-scripts</a:t>
            </a:r>
            <a:r>
              <a:rPr lang="en-US" dirty="0">
                <a:latin typeface="-apple-system"/>
              </a:rPr>
              <a:t>/</a:t>
            </a:r>
            <a:r>
              <a:rPr lang="en-US" dirty="0">
                <a:latin typeface="-apple-system"/>
                <a:hlinkClick r:id="rId5"/>
              </a:rPr>
              <a:t>SoilGridDownload</a:t>
            </a:r>
            <a:r>
              <a:rPr lang="en-US" dirty="0">
                <a:latin typeface="-apple-system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ACC59-7C18-C243-9485-5EAE37047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80" y="5278967"/>
            <a:ext cx="75625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186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1111</Words>
  <Application>Microsoft Macintosh PowerPoint</Application>
  <PresentationFormat>Custom</PresentationFormat>
  <Paragraphs>183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Helvetica</vt:lpstr>
      <vt:lpstr>Helvetica Neue</vt:lpstr>
      <vt:lpstr>Open Sans</vt:lpstr>
      <vt:lpstr>White</vt:lpstr>
      <vt:lpstr>PowerPoint Presentation</vt:lpstr>
      <vt:lpstr>What data are we using?</vt:lpstr>
      <vt:lpstr>What data are we using?</vt:lpstr>
      <vt:lpstr>What data are we using?</vt:lpstr>
      <vt:lpstr>Abiotic data layers</vt:lpstr>
      <vt:lpstr>Data layer sources</vt:lpstr>
      <vt:lpstr>WorldClim</vt:lpstr>
      <vt:lpstr>PRISM</vt:lpstr>
      <vt:lpstr>Soil Sources</vt:lpstr>
      <vt:lpstr>Soil Sources</vt:lpstr>
      <vt:lpstr>EPA</vt:lpstr>
      <vt:lpstr>Other resources</vt:lpstr>
      <vt:lpstr>Cleaning Climatic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 Processing</vt:lpstr>
      <vt:lpstr>PowerPoint Presentation</vt:lpstr>
      <vt:lpstr>Layer Processing</vt:lpstr>
      <vt:lpstr>Layer Processing</vt:lpstr>
      <vt:lpstr>Layer Processing</vt:lpstr>
      <vt:lpstr>Layer 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 Crash Course:  Data Cleaning and Processing</dc:title>
  <cp:lastModifiedBy>Michelle Gaynor</cp:lastModifiedBy>
  <cp:revision>33</cp:revision>
  <dcterms:modified xsi:type="dcterms:W3CDTF">2022-07-20T12:53:08Z</dcterms:modified>
</cp:coreProperties>
</file>